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81" r:id="rId4"/>
    <p:sldId id="262" r:id="rId5"/>
    <p:sldId id="267" r:id="rId6"/>
    <p:sldId id="286" r:id="rId7"/>
    <p:sldId id="272" r:id="rId8"/>
    <p:sldId id="285" r:id="rId9"/>
    <p:sldId id="273" r:id="rId10"/>
    <p:sldId id="287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79B0"/>
    <a:srgbClr val="DE1D24"/>
    <a:srgbClr val="EC711E"/>
    <a:srgbClr val="71B345"/>
    <a:srgbClr val="FFFFFF"/>
    <a:srgbClr val="570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31A6C-DC31-0865-54E0-25163539BB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2065E-EC9B-B8D7-B483-B605B84B3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88CEE-CEA9-68F0-E296-A0AB31E6E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AAE4F-9D0A-8A5A-B9A1-4067F4BAD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CCC54-0BB4-C503-6FE6-94DDB477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2275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965D3-535C-8067-D21F-9A30AAB5D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F7DA89-5777-4796-8DE3-56FD4876D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9A403-E46F-EE8F-AEBF-2064E31E6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6CCD-3A24-AB38-668B-29EF7B87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56549-495C-E66C-3AD0-E53886FB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28201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4240A6-B6A0-F215-45AD-BF887720D5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8BC6C-C4EC-728E-4624-8292924CCE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EFCEC-0C82-80D1-53D3-97492848C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4D6B3-8750-0631-1587-C0EADA7DD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3E074-77DD-922E-1FB3-3DFD6B7C4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0617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48926-5714-49AC-7210-369842A83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00F19-84EE-97BC-7643-F1ACCB629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3C735-C637-55C5-B001-85717C28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80954-8417-1C33-D92A-1FA898E73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F4174-9ED9-196B-F7BE-9BB7F96CB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4351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C9BD8-D61A-29E0-CFD3-AD859C8EF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63FB5-B8B3-DC0C-87D2-EB7D82234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6BEAEE-B03D-870E-67E5-FED2D3662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FD363-1353-D1B0-E5A4-F413DAF6E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C22E5-5A3C-DFC0-504D-7A4B3EBB5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4633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F2836-F529-784A-8D62-F4B921B32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375B6-8318-C9AE-AD62-A6E45FB35E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0800-0584-EDF8-9089-62E7B8F429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95B9A-4710-B7AF-FCAA-642D06635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1F0538-0CA6-CFF3-1ADA-0B4A55BE5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151BD-EFEB-7950-BA63-0D37CE452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399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363B-66FA-78CF-CC9F-1C5D37722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A40EEB-142C-88D6-45B0-A38644665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F6BB1-0021-1F5A-E9C4-1388D91544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44888F-E89F-7A88-6965-B68E004E65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DB680E-B93A-062E-941B-C6272DF91B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FE06F4-EFB3-3347-FC85-A60241EF3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16D51E-7244-EEA5-8AF1-D60243E58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CD049F-A3BC-493A-9BA1-BD25D59B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1389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0A8BC-43C8-3AFF-592C-1EAB43683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80BD2-C096-2389-80A8-6717AF1F2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93179-5DFB-CF1D-4E86-33D856FA5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A40A3-FA1F-FE2B-30E6-61C70285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3938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6803AC-E037-6801-24D7-35584F6ED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F97036-5261-D03B-E855-9CBA94D8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6A9BF-62D7-5D2E-D552-233EF19BB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795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899E-2D55-18D9-8595-345A11D2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1E0C9-575A-0FB0-2304-2FA5C4798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B15E61-30F0-241A-6625-A01B05A87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F62C8-F36B-5139-B627-486BD7F3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E0A75-6C6A-FD95-A048-338D0A2D3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0B8B7E-125C-3D6A-4502-3E7A0C7C1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531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350F3-9860-99B7-8D49-51B1249E1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BD8863-0841-66BF-B260-55AD585DD7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5D34C6-99FE-9BA1-CAA5-F53FAFEB5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3CE92-8ACE-9EF1-DD3D-3FE562C37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F384D5-5A15-E78B-56A3-008EA900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31B600-B77F-343D-3363-21D4583E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21101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352E60-6E15-223E-2851-0295676E5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571AC-D718-40BD-894D-61C9C623F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B99E3-E0EB-6038-7743-B20C7A0D0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8D5B8-4504-4A55-A4D2-FB905368F63D}" type="datetimeFigureOut">
              <a:rPr lang="en-ZA" smtClean="0"/>
              <a:t>2026/06/10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4C717-BBBE-15A0-BF75-95804D7B4E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B73D1-4C32-CAA2-941F-E3C90EEF5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4D13-AB5A-44ED-8B13-D0977810F7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89778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28640-39C1-290E-BCBE-286915271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D54701-C57E-94AE-13D6-DBB8E2EB0303}"/>
              </a:ext>
            </a:extLst>
          </p:cNvPr>
          <p:cNvSpPr txBox="1"/>
          <p:nvPr/>
        </p:nvSpPr>
        <p:spPr>
          <a:xfrm>
            <a:off x="1803863" y="1418502"/>
            <a:ext cx="858427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dirty="0"/>
              <a:t>Auditors expect documents to be recorded and stored electronically.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dirty="0"/>
              <a:t>Analysis and reporting demands are immense.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dirty="0"/>
              <a:t>Now, it’s not just 16.2s who can be prosecuted, but also the 16.1! (Huge pressure on 16.2s)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dirty="0"/>
              <a:t>Criminal charges and civil claims are on the increase.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ZA" sz="2400" dirty="0"/>
              <a:t>With increasing online exposure, reputation damage is much more likely – Even disgruntled employees can do harm unfairly.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034BFC-A9B1-56D4-69AA-39BA59CD4E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0133"/>
            <a:ext cx="1808671" cy="930437"/>
          </a:xfrm>
          <a:prstGeom prst="rect">
            <a:avLst/>
          </a:prstGeom>
        </p:spPr>
      </p:pic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3E298147-C6BE-2BAC-B799-8508B405D1AF}"/>
              </a:ext>
            </a:extLst>
          </p:cNvPr>
          <p:cNvSpPr/>
          <p:nvPr/>
        </p:nvSpPr>
        <p:spPr>
          <a:xfrm>
            <a:off x="1973344" y="6231118"/>
            <a:ext cx="10122817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STAR CYCLE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16ECB2-CAE8-C229-E5E7-F4C4EED5DC4F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A4B50B-B990-8ED9-B143-66100B161817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169204F-F821-C483-E864-31CBC4E45A37}"/>
              </a:ext>
            </a:extLst>
          </p:cNvPr>
          <p:cNvSpPr txBox="1"/>
          <p:nvPr/>
        </p:nvSpPr>
        <p:spPr>
          <a:xfrm>
            <a:off x="1463859" y="645015"/>
            <a:ext cx="9608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400" b="1" dirty="0"/>
              <a:t>SHEQ PROFESSIONALS FACE FAR MORE CHALLENGES THAN EVER BEFORE…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CA4176-D563-832B-BEB3-BD752EC9175D}"/>
              </a:ext>
            </a:extLst>
          </p:cNvPr>
          <p:cNvSpPr txBox="1"/>
          <p:nvPr/>
        </p:nvSpPr>
        <p:spPr>
          <a:xfrm>
            <a:off x="823775" y="4916979"/>
            <a:ext cx="102887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400" b="1" dirty="0"/>
              <a:t>SHREQMANAGER IS DESIGNED TO HELP YOU TO ELIMINATE THESE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558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558"/>
    </mc:Choice>
    <mc:Fallback xmlns="">
      <p:transition spd="slow" advTm="385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FC19D-32D5-A629-298E-21F5A516C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B183BA2-65B0-ABAA-62AF-47CAB9C3E0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69" y="266718"/>
            <a:ext cx="3191281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34E5C21-516A-9E4A-2560-EBDD0A5EEF93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911B04D-DCC7-27B1-5C6A-9376895698FB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87D7F1F9-3B64-2BD0-2A66-565CDC0D7CFA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ALERT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AB4BB-BF26-4B89-6BA5-E14205D5EE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8B3B733D-0A8C-2DBE-6CB7-5CBC57505392}"/>
              </a:ext>
            </a:extLst>
          </p:cNvPr>
          <p:cNvSpPr/>
          <p:nvPr/>
        </p:nvSpPr>
        <p:spPr>
          <a:xfrm>
            <a:off x="1274509" y="2246666"/>
            <a:ext cx="1260000" cy="1260000"/>
          </a:xfrm>
          <a:prstGeom prst="ellipse">
            <a:avLst/>
          </a:prstGeom>
          <a:solidFill>
            <a:srgbClr val="DE1D24"/>
          </a:solidFill>
          <a:ln>
            <a:solidFill>
              <a:srgbClr val="DE1D2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ALERT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1F49040-1F6B-03A1-2434-F8DF642F4E7B}"/>
              </a:ext>
            </a:extLst>
          </p:cNvPr>
          <p:cNvSpPr txBox="1"/>
          <p:nvPr/>
        </p:nvSpPr>
        <p:spPr>
          <a:xfrm>
            <a:off x="3142096" y="2088588"/>
            <a:ext cx="5907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SHREQManager also takes over the painful task of alerting all those responsible for carrying out these tasks by: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Generating reports for you to distribute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Sending automated email alerts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Displaying them on the employee dashboards</a:t>
            </a:r>
            <a:endParaRPr lang="en-ZA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8006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7"/>
    </mc:Choice>
    <mc:Fallback xmlns="">
      <p:transition spd="slow" advTm="28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07A6C-C5A8-8B0D-C06E-7421042C7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D090A10-6E3A-CD03-11F3-E2934E83C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69" y="266718"/>
            <a:ext cx="3191281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D4C09F4-8A40-B44C-B22B-57DC4953AD8D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8D9159A-1FBA-58B3-4ACA-D1AF7A9476BD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CEA6FBB8-FACA-3696-CEAB-9C0A8324C4A8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RESOLVE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58EDC84-E3A5-E0AC-F3AF-69947CB6FE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AA4CC3-FC44-E0C4-1052-9D6F2DCB6F56}"/>
              </a:ext>
            </a:extLst>
          </p:cNvPr>
          <p:cNvSpPr txBox="1"/>
          <p:nvPr/>
        </p:nvSpPr>
        <p:spPr>
          <a:xfrm>
            <a:off x="2576708" y="4374143"/>
            <a:ext cx="70385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Contact us for information on 031 764 1515 or email us at info@software1066.com to set up a demo.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B981C7-67EF-E889-EF0A-91F53DBD58D0}"/>
              </a:ext>
            </a:extLst>
          </p:cNvPr>
          <p:cNvSpPr/>
          <p:nvPr/>
        </p:nvSpPr>
        <p:spPr>
          <a:xfrm>
            <a:off x="250844" y="1187400"/>
            <a:ext cx="1260000" cy="1260000"/>
          </a:xfrm>
          <a:prstGeom prst="ellipse">
            <a:avLst/>
          </a:prstGeom>
          <a:solidFill>
            <a:srgbClr val="4F79B0"/>
          </a:solidFill>
          <a:ln>
            <a:solidFill>
              <a:srgbClr val="4F79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RESOLVE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B1BAA8-14D0-38FF-D107-1B87E292543D}"/>
              </a:ext>
            </a:extLst>
          </p:cNvPr>
          <p:cNvSpPr txBox="1"/>
          <p:nvPr/>
        </p:nvSpPr>
        <p:spPr>
          <a:xfrm>
            <a:off x="3575999" y="1915032"/>
            <a:ext cx="504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/>
              <a:t>With SHREQManager you ensure nothing’s missed. You resolve everything and eliminate nasty surprises (and consequences).</a:t>
            </a:r>
            <a:endParaRPr lang="en-US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3255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970"/>
    </mc:Choice>
    <mc:Fallback xmlns="">
      <p:transition spd="slow" advTm="79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CA0CF-E4AB-3107-1F77-8CCAE7419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21833438-4E67-0DDB-80B4-06E34827E2EB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STAR CYCLE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74134F-2432-1234-69DD-5572C63375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789B18F-8EA9-AA5F-1076-F3BD4A0B6F7C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6451D2A-D967-D87C-08C3-C2A17520A864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2E377D4-3647-0D89-3552-9B98362C9526}"/>
              </a:ext>
            </a:extLst>
          </p:cNvPr>
          <p:cNvSpPr txBox="1"/>
          <p:nvPr/>
        </p:nvSpPr>
        <p:spPr>
          <a:xfrm>
            <a:off x="2701513" y="2892830"/>
            <a:ext cx="67889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2400" b="1" dirty="0"/>
              <a:t>HERE’S HOW SHREQMANAGER WORKS ITS MAGIC…</a:t>
            </a:r>
          </a:p>
        </p:txBody>
      </p:sp>
    </p:spTree>
    <p:extLst>
      <p:ext uri="{BB962C8B-B14F-4D97-AF65-F5344CB8AC3E}">
        <p14:creationId xmlns:p14="http://schemas.microsoft.com/office/powerpoint/2010/main" val="265633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695"/>
    </mc:Choice>
    <mc:Fallback xmlns="">
      <p:transition spd="slow" advClick="0" advTm="16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045F2-8E92-8390-FA37-04DEE8743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D300988D-4BE5-88DA-77E5-EA2C79E32F2F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STAR CYCLE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40A498-AD1D-1FF5-E548-78F4E42C8C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A29F19E-52C6-2C36-E06C-F06150731673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041BF15-9BD9-9F9E-B707-5BA80B3286B8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00F3F57-10A6-3A7E-3DF6-0F9133AEDF0D}"/>
              </a:ext>
            </a:extLst>
          </p:cNvPr>
          <p:cNvSpPr txBox="1"/>
          <p:nvPr/>
        </p:nvSpPr>
        <p:spPr>
          <a:xfrm>
            <a:off x="1331470" y="2284363"/>
            <a:ext cx="9529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/>
              <a:t>IT AUTOMATES THE SCHEDULING, TRACKING, ALERTING AND RESOLUTION OF WELL, EVERYTHING!!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9E8D26-CA19-FFB6-65F5-917C98B71019}"/>
              </a:ext>
            </a:extLst>
          </p:cNvPr>
          <p:cNvSpPr txBox="1"/>
          <p:nvPr/>
        </p:nvSpPr>
        <p:spPr>
          <a:xfrm>
            <a:off x="4130942" y="3742641"/>
            <a:ext cx="3930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2400" b="1" dirty="0"/>
              <a:t>WE CALL IT THE STAR CYCLE…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082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7927"/>
    </mc:Choice>
    <mc:Fallback xmlns="">
      <p:transition spd="slow" advClick="0" advTm="79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C9F7D-D7D1-1677-171B-621352CE8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Single Corner Rounded 6">
            <a:extLst>
              <a:ext uri="{FF2B5EF4-FFF2-40B4-BE49-F238E27FC236}">
                <a16:creationId xmlns:a16="http://schemas.microsoft.com/office/drawing/2014/main" id="{3BDE3748-DDFF-9481-F8A1-6B8882FF55D7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STAR CYCLE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4912629-1DC3-6577-A516-AE20590F43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A2E2019-8381-8146-FCE1-0C74DCF0338C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E5DAC3-63F2-9C75-79F4-2777B68CF3DC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SHREQStar.png">
            <a:extLst>
              <a:ext uri="{FF2B5EF4-FFF2-40B4-BE49-F238E27FC236}">
                <a16:creationId xmlns:a16="http://schemas.microsoft.com/office/drawing/2014/main" id="{703AE8E3-4428-F2BC-EDA2-279C83C2CA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936" y="950099"/>
            <a:ext cx="4532128" cy="438283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0643446-8C07-40C6-7531-869886BCF4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844" y="532996"/>
            <a:ext cx="4005419" cy="165215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93AE05D4-49CF-8B2B-61AD-CBA9D3DD3E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6738" y="514706"/>
            <a:ext cx="4145639" cy="167044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249B67B7-9B7B-C98A-0990-C23B92ADEC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685" y="3991522"/>
            <a:ext cx="4048095" cy="1652159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1F4B4FC-2932-C196-A1D8-D55AB567CE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66738" y="3997618"/>
            <a:ext cx="4078577" cy="164606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0267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5904"/>
    </mc:Choice>
    <mc:Fallback xmlns="">
      <p:transition spd="slow" advClick="0" advTm="259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240BD-95DD-A498-4D5D-C73C95AB4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53979AD-2268-4609-2F7D-C999FD5408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1920" y="266718"/>
            <a:ext cx="3185179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4AD174-48F3-8729-B2A6-273802927D3F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BE101A4-B9F3-5FE7-09E3-C111AB59D494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87D3CF72-39FE-B239-0DAB-25A8CB5D7FA0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SCHEDULE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89794D2-256B-6CC7-C5A9-62F02C0E3E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F4300A5-B2D1-DFBC-2064-C6AC9E7E2E15}"/>
              </a:ext>
            </a:extLst>
          </p:cNvPr>
          <p:cNvSpPr txBox="1"/>
          <p:nvPr/>
        </p:nvSpPr>
        <p:spPr>
          <a:xfrm>
            <a:off x="4320699" y="2922014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Actions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2DC3AC-B739-5EA0-5839-6E7F598780D5}"/>
              </a:ext>
            </a:extLst>
          </p:cNvPr>
          <p:cNvSpPr txBox="1"/>
          <p:nvPr/>
        </p:nvSpPr>
        <p:spPr>
          <a:xfrm>
            <a:off x="4320699" y="347432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Risk Assessments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EB92F5-2BD6-2DB3-2547-A6D9077C2FCA}"/>
              </a:ext>
            </a:extLst>
          </p:cNvPr>
          <p:cNvSpPr txBox="1"/>
          <p:nvPr/>
        </p:nvSpPr>
        <p:spPr>
          <a:xfrm>
            <a:off x="4320699" y="4026626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Medicals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0FC6D8-27BC-3EF9-EB9E-6D5B8FAD8043}"/>
              </a:ext>
            </a:extLst>
          </p:cNvPr>
          <p:cNvSpPr txBox="1"/>
          <p:nvPr/>
        </p:nvSpPr>
        <p:spPr>
          <a:xfrm>
            <a:off x="4320699" y="2369707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Training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088C113-22BD-1EEB-4CBE-6C083AA12337}"/>
              </a:ext>
            </a:extLst>
          </p:cNvPr>
          <p:cNvSpPr txBox="1"/>
          <p:nvPr/>
        </p:nvSpPr>
        <p:spPr>
          <a:xfrm>
            <a:off x="4320699" y="1265095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Inspections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B080B4A-8F8D-5C5B-5DB6-C6990DCF096A}"/>
              </a:ext>
            </a:extLst>
          </p:cNvPr>
          <p:cNvSpPr txBox="1"/>
          <p:nvPr/>
        </p:nvSpPr>
        <p:spPr>
          <a:xfrm>
            <a:off x="4320699" y="181740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Calibrations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5AF19B4-6AAC-30DF-67E3-6707556A4A61}"/>
              </a:ext>
            </a:extLst>
          </p:cNvPr>
          <p:cNvSpPr txBox="1"/>
          <p:nvPr/>
        </p:nvSpPr>
        <p:spPr>
          <a:xfrm>
            <a:off x="4320699" y="4578932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Tests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EAFD34-F974-2D5E-B26E-24BB682A0067}"/>
              </a:ext>
            </a:extLst>
          </p:cNvPr>
          <p:cNvSpPr txBox="1"/>
          <p:nvPr/>
        </p:nvSpPr>
        <p:spPr>
          <a:xfrm>
            <a:off x="4320699" y="513124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PPE Issuing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9901630-C70B-FA0A-58F3-BF0E6793FD73}"/>
              </a:ext>
            </a:extLst>
          </p:cNvPr>
          <p:cNvSpPr/>
          <p:nvPr/>
        </p:nvSpPr>
        <p:spPr>
          <a:xfrm>
            <a:off x="1274509" y="103697"/>
            <a:ext cx="1260000" cy="1260000"/>
          </a:xfrm>
          <a:prstGeom prst="ellipse">
            <a:avLst/>
          </a:prstGeom>
          <a:solidFill>
            <a:srgbClr val="71B345"/>
          </a:solidFill>
          <a:ln>
            <a:solidFill>
              <a:srgbClr val="71B34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SCHEDULE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BE91A9-41F6-16B4-5F3C-E970D4D99C2D}"/>
              </a:ext>
            </a:extLst>
          </p:cNvPr>
          <p:cNvSpPr txBox="1"/>
          <p:nvPr/>
        </p:nvSpPr>
        <p:spPr>
          <a:xfrm>
            <a:off x="2855999" y="266718"/>
            <a:ext cx="648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/>
              <a:t>Here are some examples of what SHREQManager schedules and tracks for you: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53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3070"/>
    </mc:Choice>
    <mc:Fallback xmlns="">
      <p:transition spd="slow" advClick="0" advTm="1307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31B307-AB31-44E2-3548-4F79072B2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E3150AF-8D15-73D2-838B-63E26C0C89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1920" y="266718"/>
            <a:ext cx="3185179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5EA64B8-6500-A4A3-B3BC-638F7197645A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2216B8-A677-1CF2-D2BC-133B98DE7FE3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4D776D6D-E379-3A8A-AFD7-02F2881C3C8E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SCHEDULE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A9F8D7E-7441-69F4-654D-BBF02127A2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11E9D21-F97F-DBB4-093A-699E1086A437}"/>
              </a:ext>
            </a:extLst>
          </p:cNvPr>
          <p:cNvSpPr txBox="1"/>
          <p:nvPr/>
        </p:nvSpPr>
        <p:spPr>
          <a:xfrm>
            <a:off x="4320699" y="2922014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Actions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CABEBD-282B-2770-9478-E30A2BE5700B}"/>
              </a:ext>
            </a:extLst>
          </p:cNvPr>
          <p:cNvSpPr txBox="1"/>
          <p:nvPr/>
        </p:nvSpPr>
        <p:spPr>
          <a:xfrm>
            <a:off x="4320699" y="347432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Risk Assessments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8D255C-3FFD-2F18-4364-3B83124641D3}"/>
              </a:ext>
            </a:extLst>
          </p:cNvPr>
          <p:cNvSpPr txBox="1"/>
          <p:nvPr/>
        </p:nvSpPr>
        <p:spPr>
          <a:xfrm>
            <a:off x="4320699" y="4026626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Medicals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7725D32-8744-1DF9-88C9-B12355511255}"/>
              </a:ext>
            </a:extLst>
          </p:cNvPr>
          <p:cNvSpPr txBox="1"/>
          <p:nvPr/>
        </p:nvSpPr>
        <p:spPr>
          <a:xfrm>
            <a:off x="4320699" y="2369707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Training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8B1465-5688-4816-D704-4B1B798F69D5}"/>
              </a:ext>
            </a:extLst>
          </p:cNvPr>
          <p:cNvSpPr txBox="1"/>
          <p:nvPr/>
        </p:nvSpPr>
        <p:spPr>
          <a:xfrm>
            <a:off x="4320699" y="1265095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Inspections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4FF45F-290E-C8BA-B381-D8BD404C4324}"/>
              </a:ext>
            </a:extLst>
          </p:cNvPr>
          <p:cNvSpPr txBox="1"/>
          <p:nvPr/>
        </p:nvSpPr>
        <p:spPr>
          <a:xfrm>
            <a:off x="4320699" y="181740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Calibrations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E1DAE7B-DCCD-A959-66E4-BF85CC879872}"/>
              </a:ext>
            </a:extLst>
          </p:cNvPr>
          <p:cNvSpPr txBox="1"/>
          <p:nvPr/>
        </p:nvSpPr>
        <p:spPr>
          <a:xfrm>
            <a:off x="4320699" y="4578932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Tests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242813-FAAA-99F8-5364-132DFA5E94DA}"/>
              </a:ext>
            </a:extLst>
          </p:cNvPr>
          <p:cNvSpPr txBox="1"/>
          <p:nvPr/>
        </p:nvSpPr>
        <p:spPr>
          <a:xfrm>
            <a:off x="4320699" y="5131240"/>
            <a:ext cx="3550601" cy="461665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PPE Issuing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EB87545C-B362-CBF9-F574-6CFDCBEFD0D8}"/>
              </a:ext>
            </a:extLst>
          </p:cNvPr>
          <p:cNvSpPr/>
          <p:nvPr/>
        </p:nvSpPr>
        <p:spPr>
          <a:xfrm>
            <a:off x="1274509" y="103697"/>
            <a:ext cx="1260000" cy="1260000"/>
          </a:xfrm>
          <a:prstGeom prst="ellipse">
            <a:avLst/>
          </a:prstGeom>
          <a:solidFill>
            <a:srgbClr val="71B345"/>
          </a:solidFill>
          <a:ln>
            <a:solidFill>
              <a:srgbClr val="71B34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SCHEDULE</a:t>
            </a:r>
            <a:endParaRPr lang="en-ZA" sz="12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102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426"/>
    </mc:Choice>
    <mc:Fallback xmlns="">
      <p:transition spd="slow" advClick="0" advTm="34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515472-541D-E23B-998F-5D00A58E5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06DBBF3-1C0E-6108-8D80-A1A2D0B15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69" y="266718"/>
            <a:ext cx="3191281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B52AE13-1C11-4408-446A-DE1CC776BE75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B892CC6-87BA-7358-FE82-BDB477D943F3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9FDE5204-7EA0-9552-5C75-E8784AA311F6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TRACK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6D3E59-6E0F-5087-BBB8-E3DD7D3E08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2BD7D852-F634-242D-5833-5332B1D22C3F}"/>
              </a:ext>
            </a:extLst>
          </p:cNvPr>
          <p:cNvSpPr/>
          <p:nvPr/>
        </p:nvSpPr>
        <p:spPr>
          <a:xfrm>
            <a:off x="2241026" y="1187400"/>
            <a:ext cx="1260000" cy="1260000"/>
          </a:xfrm>
          <a:prstGeom prst="ellipse">
            <a:avLst/>
          </a:prstGeom>
          <a:solidFill>
            <a:srgbClr val="EC711E"/>
          </a:solidFill>
          <a:ln>
            <a:solidFill>
              <a:srgbClr val="EC71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TRACK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5504BB-D7E7-622E-89C1-186319B31D74}"/>
              </a:ext>
            </a:extLst>
          </p:cNvPr>
          <p:cNvSpPr txBox="1"/>
          <p:nvPr/>
        </p:nvSpPr>
        <p:spPr>
          <a:xfrm>
            <a:off x="3275311" y="266718"/>
            <a:ext cx="56413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en-ZA" sz="2400" b="1" dirty="0"/>
              <a:t>You can then track all these events that have to happen.</a:t>
            </a:r>
          </a:p>
          <a:p>
            <a:endParaRPr lang="en-ZA" sz="1000" b="1" dirty="0"/>
          </a:p>
          <a:p>
            <a:r>
              <a:rPr lang="en-ZA" sz="2400" b="1" dirty="0"/>
              <a:t>But there are unexpected things that happen and require urgent attention</a:t>
            </a:r>
          </a:p>
          <a:p>
            <a:r>
              <a:rPr lang="en-ZA" sz="2400" b="1" dirty="0"/>
              <a:t>such as…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11C3B5-1E4C-0DBC-5B90-2C2C0612B00C}"/>
              </a:ext>
            </a:extLst>
          </p:cNvPr>
          <p:cNvSpPr txBox="1"/>
          <p:nvPr/>
        </p:nvSpPr>
        <p:spPr>
          <a:xfrm>
            <a:off x="4320699" y="2272396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Customer Complaints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B84BF6-1755-729D-7793-DC217AB3655B}"/>
              </a:ext>
            </a:extLst>
          </p:cNvPr>
          <p:cNvSpPr txBox="1"/>
          <p:nvPr/>
        </p:nvSpPr>
        <p:spPr>
          <a:xfrm>
            <a:off x="4320699" y="2889577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Incidents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05719F8-F743-867C-7297-B26DDE172C68}"/>
              </a:ext>
            </a:extLst>
          </p:cNvPr>
          <p:cNvSpPr txBox="1"/>
          <p:nvPr/>
        </p:nvSpPr>
        <p:spPr>
          <a:xfrm>
            <a:off x="4320699" y="3506758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Investigations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B997BC0-41D6-EC2E-D146-2DC05C0774EA}"/>
              </a:ext>
            </a:extLst>
          </p:cNvPr>
          <p:cNvSpPr txBox="1"/>
          <p:nvPr/>
        </p:nvSpPr>
        <p:spPr>
          <a:xfrm>
            <a:off x="4320699" y="4123939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8EDA3D-A510-7365-B3D9-2D9B4CC3260B}"/>
              </a:ext>
            </a:extLst>
          </p:cNvPr>
          <p:cNvSpPr txBox="1"/>
          <p:nvPr/>
        </p:nvSpPr>
        <p:spPr>
          <a:xfrm>
            <a:off x="2431154" y="4992862"/>
            <a:ext cx="7329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200"/>
            </a:lvl1pPr>
          </a:lstStyle>
          <a:p>
            <a:r>
              <a:rPr lang="en-ZA" sz="2400" b="1" dirty="0"/>
              <a:t>SHREQManager also tracks these for you, no painful unpleasant surprises.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283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07"/>
    </mc:Choice>
    <mc:Fallback xmlns="">
      <p:transition spd="slow" advTm="137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4" grpId="0" animBg="1"/>
      <p:bldP spid="15" grpId="0" animBg="1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881CB-D63C-D7AA-83CE-957B05B50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E3C20FF2-32E5-B37E-E119-68861F2AC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69" y="266718"/>
            <a:ext cx="3191281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B22671-81AD-21F3-2283-6ED07268FAEA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A7AEA22-57FC-BB04-8E06-CB552CA65FB7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44FDB913-C83E-CE3E-837A-7BE5B1B974A7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TRACK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BE0B6BD-705A-6FE4-BF02-AB6ECA49C4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B24977EE-E8FE-A6FD-2004-D85710205A28}"/>
              </a:ext>
            </a:extLst>
          </p:cNvPr>
          <p:cNvSpPr/>
          <p:nvPr/>
        </p:nvSpPr>
        <p:spPr>
          <a:xfrm>
            <a:off x="2241026" y="1187400"/>
            <a:ext cx="1260000" cy="1260000"/>
          </a:xfrm>
          <a:prstGeom prst="ellipse">
            <a:avLst/>
          </a:prstGeom>
          <a:solidFill>
            <a:srgbClr val="EC711E"/>
          </a:solidFill>
          <a:ln>
            <a:solidFill>
              <a:srgbClr val="EC711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TRACK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F1528-9D8F-A669-7D41-39357D311B4F}"/>
              </a:ext>
            </a:extLst>
          </p:cNvPr>
          <p:cNvSpPr txBox="1"/>
          <p:nvPr/>
        </p:nvSpPr>
        <p:spPr>
          <a:xfrm>
            <a:off x="4320699" y="2272396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Customer Complaints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00D89A-165A-3531-5F4C-BF13A61B029E}"/>
              </a:ext>
            </a:extLst>
          </p:cNvPr>
          <p:cNvSpPr txBox="1"/>
          <p:nvPr/>
        </p:nvSpPr>
        <p:spPr>
          <a:xfrm>
            <a:off x="4320699" y="2889577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Incidents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B55036-DED4-58BE-041F-7A53270E7C88}"/>
              </a:ext>
            </a:extLst>
          </p:cNvPr>
          <p:cNvSpPr txBox="1"/>
          <p:nvPr/>
        </p:nvSpPr>
        <p:spPr>
          <a:xfrm>
            <a:off x="4320699" y="3506758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Investigations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A21320-9423-4036-9A1C-DC25B5BBE16E}"/>
              </a:ext>
            </a:extLst>
          </p:cNvPr>
          <p:cNvSpPr txBox="1"/>
          <p:nvPr/>
        </p:nvSpPr>
        <p:spPr>
          <a:xfrm>
            <a:off x="4320699" y="4123939"/>
            <a:ext cx="3550601" cy="46166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Actions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981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38"/>
    </mc:Choice>
    <mc:Fallback xmlns="">
      <p:transition spd="slow" advTm="47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0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D7651-33A0-4D3A-AAA3-AAFA027FF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A6B6CF2-C1F4-FFCC-B072-C6A7EE44E4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8869" y="266718"/>
            <a:ext cx="3191281" cy="3081448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958411-E3C1-71DF-402B-9E2B7DCD6E79}"/>
              </a:ext>
            </a:extLst>
          </p:cNvPr>
          <p:cNvCxnSpPr>
            <a:cxnSpLocks/>
          </p:cNvCxnSpPr>
          <p:nvPr/>
        </p:nvCxnSpPr>
        <p:spPr>
          <a:xfrm rot="5400000" flipV="1">
            <a:off x="9214474" y="2565000"/>
            <a:ext cx="5130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B5C097-1EB7-3559-1282-0DC46AEC4452}"/>
              </a:ext>
            </a:extLst>
          </p:cNvPr>
          <p:cNvCxnSpPr>
            <a:cxnSpLocks/>
          </p:cNvCxnSpPr>
          <p:nvPr/>
        </p:nvCxnSpPr>
        <p:spPr>
          <a:xfrm rot="5400000" flipV="1">
            <a:off x="9961225" y="1349931"/>
            <a:ext cx="26998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Single Corner Rounded 10">
            <a:extLst>
              <a:ext uri="{FF2B5EF4-FFF2-40B4-BE49-F238E27FC236}">
                <a16:creationId xmlns:a16="http://schemas.microsoft.com/office/drawing/2014/main" id="{EE181375-6362-822C-954E-F6BEFB26EC4D}"/>
              </a:ext>
            </a:extLst>
          </p:cNvPr>
          <p:cNvSpPr/>
          <p:nvPr/>
        </p:nvSpPr>
        <p:spPr>
          <a:xfrm>
            <a:off x="95840" y="6231118"/>
            <a:ext cx="12000322" cy="529452"/>
          </a:xfrm>
          <a:prstGeom prst="round1Rect">
            <a:avLst>
              <a:gd name="adj" fmla="val 0"/>
            </a:avLst>
          </a:prstGeom>
          <a:solidFill>
            <a:srgbClr val="570400"/>
          </a:solidFill>
          <a:ln>
            <a:solidFill>
              <a:srgbClr val="5704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</a:pPr>
            <a:r>
              <a:rPr lang="en-US" sz="32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ALERT</a:t>
            </a:r>
            <a:endParaRPr lang="en-ZA" sz="9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D735F8C-22A2-9078-A6C7-B167B4D4A5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12" y="5839560"/>
            <a:ext cx="1808671" cy="930437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842CDDB6-6583-D8E8-884B-6B5BE8AB33DE}"/>
              </a:ext>
            </a:extLst>
          </p:cNvPr>
          <p:cNvSpPr/>
          <p:nvPr/>
        </p:nvSpPr>
        <p:spPr>
          <a:xfrm>
            <a:off x="1274509" y="2246666"/>
            <a:ext cx="1260000" cy="1260000"/>
          </a:xfrm>
          <a:prstGeom prst="ellipse">
            <a:avLst/>
          </a:prstGeom>
          <a:solidFill>
            <a:srgbClr val="DE1D24"/>
          </a:solidFill>
          <a:ln>
            <a:solidFill>
              <a:srgbClr val="DE1D2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ALERT</a:t>
            </a:r>
            <a:endParaRPr lang="en-ZA" sz="1200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F765D0-02AF-8CE9-D0E0-FCE67F18CF4F}"/>
              </a:ext>
            </a:extLst>
          </p:cNvPr>
          <p:cNvSpPr txBox="1"/>
          <p:nvPr/>
        </p:nvSpPr>
        <p:spPr>
          <a:xfrm>
            <a:off x="3142096" y="2088588"/>
            <a:ext cx="5907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SHREQManager also takes over the painful task of alerting all those responsible for carrying out these tasks by: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Generating reports for you to distribute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Sending automated email alerts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Displaying them on the employee dashboards</a:t>
            </a:r>
            <a:endParaRPr lang="en-ZA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121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73"/>
    </mc:Choice>
    <mc:Fallback xmlns="">
      <p:transition spd="slow" advTm="157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.9|4.8|4.1|6.3|5.9|5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6|5.4|4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1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3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0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332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Roxanne Muir</dc:creator>
  <cp:lastModifiedBy>Roxanne Muir</cp:lastModifiedBy>
  <cp:revision>31</cp:revision>
  <dcterms:created xsi:type="dcterms:W3CDTF">2026-05-26T11:01:46Z</dcterms:created>
  <dcterms:modified xsi:type="dcterms:W3CDTF">2026-06-10T11:56:35Z</dcterms:modified>
</cp:coreProperties>
</file>